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60" r:id="rId2"/>
    <p:sldId id="361" r:id="rId3"/>
    <p:sldId id="444" r:id="rId4"/>
    <p:sldId id="446" r:id="rId5"/>
    <p:sldId id="447" r:id="rId6"/>
    <p:sldId id="363" r:id="rId7"/>
    <p:sldId id="455" r:id="rId8"/>
    <p:sldId id="448" r:id="rId9"/>
    <p:sldId id="449" r:id="rId10"/>
    <p:sldId id="450" r:id="rId11"/>
    <p:sldId id="454" r:id="rId12"/>
    <p:sldId id="366" r:id="rId13"/>
    <p:sldId id="451" r:id="rId14"/>
    <p:sldId id="452" r:id="rId15"/>
    <p:sldId id="456" r:id="rId16"/>
  </p:sldIdLst>
  <p:sldSz cx="12192000" cy="6858000"/>
  <p:notesSz cx="6858000" cy="9144000"/>
  <p:embeddedFontLst>
    <p:embeddedFont>
      <p:font typeface="나눔스퀘어_ac" panose="020B0600000101010101" pitchFamily="50" charset="-127"/>
      <p:regular r:id="rId18"/>
    </p:embeddedFont>
    <p:embeddedFont>
      <p:font typeface="나눔스퀘어_ac Bold" panose="020B0600000101010101" pitchFamily="50" charset="-127"/>
      <p:bold r:id="rId19"/>
    </p:embeddedFont>
    <p:embeddedFont>
      <p:font typeface="나눔스퀘어_ac ExtraBold" panose="020B0600000101010101" pitchFamily="50" charset="-127"/>
      <p:bold r:id="rId20"/>
    </p:embeddedFont>
    <p:embeddedFont>
      <p:font typeface="나눔스퀘어_ac Light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c" initials="p" lastIdx="1" clrIdx="0">
    <p:extLst>
      <p:ext uri="{19B8F6BF-5375-455C-9EA6-DF929625EA0E}">
        <p15:presenceInfo xmlns:p15="http://schemas.microsoft.com/office/powerpoint/2012/main" userId="pcc" providerId="None"/>
      </p:ext>
    </p:extLst>
  </p:cmAuthor>
  <p:cmAuthor id="2" name="김은해" initials="김" lastIdx="1" clrIdx="1">
    <p:extLst>
      <p:ext uri="{19B8F6BF-5375-455C-9EA6-DF929625EA0E}">
        <p15:presenceInfo xmlns:p15="http://schemas.microsoft.com/office/powerpoint/2012/main" userId="S::mgjdr173@office.uos.ac.kr::bb913b5c-06c6-4dd3-88be-603d088b76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458" autoAdjust="0"/>
  </p:normalViewPr>
  <p:slideViewPr>
    <p:cSldViewPr snapToGrid="0">
      <p:cViewPr varScale="1">
        <p:scale>
          <a:sx n="81" d="100"/>
          <a:sy n="81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3324-B5FD-4D75-B1F7-421FA5F06C9A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7C9D8-5FD5-4409-8F8F-83C5417B0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9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hub.seoul.go.kr/archives/200154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기사 출처 </a:t>
            </a:r>
            <a:r>
              <a:rPr lang="en-US" altLang="ko-KR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https://mediahub.seoul.go.kr/archives/2001549</a:t>
            </a:r>
            <a:endParaRPr lang="en-US" altLang="ko-KR" b="0" i="0" u="none" strike="noStrike" dirty="0">
              <a:solidFill>
                <a:srgbClr val="0000EE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사진 출처 </a:t>
            </a:r>
            <a:r>
              <a:rPr lang="en-US" altLang="ko-KR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https://www.hankookilbo.com/News/Read/A2021072114050004178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7C9D8-5FD5-4409-8F8F-83C5417B03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지방은 실질적으로 인력이 부족해서 </a:t>
            </a:r>
            <a:r>
              <a:rPr lang="ko-KR" altLang="en-US" b="0" i="0" u="none" strike="noStrike" dirty="0" err="1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킥보드</a:t>
            </a:r>
            <a:r>
              <a:rPr lang="ko-KR" altLang="en-US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불법주차 적발이 어려움</a:t>
            </a:r>
            <a:endParaRPr lang="en-US" altLang="ko-KR" b="0" i="0" u="none" strike="noStrike" dirty="0">
              <a:solidFill>
                <a:srgbClr val="0000EE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b="0" i="0" u="none" strike="noStrike" dirty="0">
              <a:solidFill>
                <a:srgbClr val="0000EE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b="0" i="0" u="none" strike="noStrike" dirty="0">
              <a:solidFill>
                <a:srgbClr val="0000EE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7C9D8-5FD5-4409-8F8F-83C5417B03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1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이미지 출처 </a:t>
            </a:r>
            <a:r>
              <a:rPr lang="en-US" altLang="ko-KR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https://www.yna.co.kr/view/AKR20201007041400004</a:t>
            </a:r>
          </a:p>
          <a:p>
            <a:r>
              <a:rPr lang="ko-KR" altLang="en-US" b="0" i="0" u="none" strike="noStrike" dirty="0">
                <a:solidFill>
                  <a:srgbClr val="0000EE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주차 금지 규정을 마련해도 실질적으로 실현되지 않음</a:t>
            </a:r>
            <a:endParaRPr lang="en-US" altLang="ko-KR" b="0" i="0" u="none" strike="noStrike" dirty="0">
              <a:solidFill>
                <a:srgbClr val="0000EE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7C9D8-5FD5-4409-8F8F-83C5417B03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7C9D8-5FD5-4409-8F8F-83C5417B03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6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7C9D8-5FD5-4409-8F8F-83C5417B03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0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5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4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4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2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4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1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D73F4-3675-4194-96EC-4F4E4C53796B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53DA2-E862-45E7-9972-533991723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9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9C0F3C-0427-4E19-A286-EA5BE96585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E9E3-52F9-40D0-89D7-1D19D98217D8}"/>
              </a:ext>
            </a:extLst>
          </p:cNvPr>
          <p:cNvSpPr txBox="1"/>
          <p:nvPr/>
        </p:nvSpPr>
        <p:spPr>
          <a:xfrm>
            <a:off x="5044546" y="1199884"/>
            <a:ext cx="805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컴퓨터과학부 종합설계 </a:t>
            </a:r>
            <a:r>
              <a:rPr lang="en-US" altLang="ko-KR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002228-92A1-4832-BA34-9851F94C9D7D}"/>
              </a:ext>
            </a:extLst>
          </p:cNvPr>
          <p:cNvCxnSpPr>
            <a:cxnSpLocks/>
          </p:cNvCxnSpPr>
          <p:nvPr/>
        </p:nvCxnSpPr>
        <p:spPr>
          <a:xfrm>
            <a:off x="360899" y="6511738"/>
            <a:ext cx="112585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360899" y="361950"/>
            <a:ext cx="8411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2B6F5D-2249-4B23-915F-1447BAC98588}"/>
              </a:ext>
            </a:extLst>
          </p:cNvPr>
          <p:cNvCxnSpPr>
            <a:cxnSpLocks/>
          </p:cNvCxnSpPr>
          <p:nvPr/>
        </p:nvCxnSpPr>
        <p:spPr>
          <a:xfrm>
            <a:off x="8715864" y="361950"/>
            <a:ext cx="31427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AC6B29-AD28-4DF6-A21A-F9C851A2BFDE}"/>
              </a:ext>
            </a:extLst>
          </p:cNvPr>
          <p:cNvCxnSpPr/>
          <p:nvPr/>
        </p:nvCxnSpPr>
        <p:spPr>
          <a:xfrm>
            <a:off x="360899" y="537091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0DBFBD-6307-451B-A1E1-383396E2E26F}"/>
              </a:ext>
            </a:extLst>
          </p:cNvPr>
          <p:cNvCxnSpPr>
            <a:cxnSpLocks/>
          </p:cNvCxnSpPr>
          <p:nvPr/>
        </p:nvCxnSpPr>
        <p:spPr>
          <a:xfrm>
            <a:off x="6775987" y="6280666"/>
            <a:ext cx="48434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7EF1EC-0EC8-48CF-AEB9-44741E5D2FA3}"/>
              </a:ext>
            </a:extLst>
          </p:cNvPr>
          <p:cNvSpPr txBox="1"/>
          <p:nvPr/>
        </p:nvSpPr>
        <p:spPr>
          <a:xfrm>
            <a:off x="4096685" y="1887285"/>
            <a:ext cx="819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참여하는 </a:t>
            </a:r>
            <a:r>
              <a:rPr lang="ko-KR" alt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킥보드</a:t>
            </a:r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주차존</a:t>
            </a:r>
            <a:endParaRPr lang="en-US" altLang="ko-KR" sz="4000" dirty="0"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6797A-6E27-4F49-9884-39162D7FC4AB}"/>
              </a:ext>
            </a:extLst>
          </p:cNvPr>
          <p:cNvSpPr txBox="1"/>
          <p:nvPr/>
        </p:nvSpPr>
        <p:spPr>
          <a:xfrm>
            <a:off x="9286974" y="4833538"/>
            <a:ext cx="2496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2015920021 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박인규</a:t>
            </a:r>
            <a:endParaRPr lang="en-US" altLang="ko-KR" sz="1800" dirty="0">
              <a:solidFill>
                <a:schemeClr val="bg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2017920011 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김은해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2017920036 </a:t>
            </a:r>
            <a:r>
              <a:rPr lang="ko-KR" altLang="ko-KR" sz="1800" dirty="0" err="1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양다은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solidFill>
                <a:schemeClr val="bg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2018920059 </a:t>
            </a:r>
            <a:r>
              <a:rPr lang="ko-KR" altLang="ko-KR" sz="1800" dirty="0" err="1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허정우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40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6FB21-C4E1-40FC-AD28-47BF05939C0C}"/>
              </a:ext>
            </a:extLst>
          </p:cNvPr>
          <p:cNvSpPr txBox="1"/>
          <p:nvPr/>
        </p:nvSpPr>
        <p:spPr>
          <a:xfrm>
            <a:off x="1812719" y="2712595"/>
            <a:ext cx="50114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 Map API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React Native </a:t>
            </a: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빠른 개발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용이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1B7566-6806-4B17-A67C-9A87C7318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37" y="3676601"/>
            <a:ext cx="3025911" cy="1703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377386-4FB1-44F2-A0E4-C86252D34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61" y="1605791"/>
            <a:ext cx="3761296" cy="21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8A85C36-30A3-42D3-B5D0-3A089A49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948" y="1198772"/>
            <a:ext cx="2237692" cy="4677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6FB21-C4E1-40FC-AD28-47BF05939C0C}"/>
              </a:ext>
            </a:extLst>
          </p:cNvPr>
          <p:cNvSpPr txBox="1"/>
          <p:nvPr/>
        </p:nvSpPr>
        <p:spPr>
          <a:xfrm>
            <a:off x="5895680" y="3072146"/>
            <a:ext cx="50114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주차장을 포인트 형태로 표현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위치 확인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하지 않고 이용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6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F5E08842-6B89-4F74-80E6-064A725C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009" y="1198771"/>
            <a:ext cx="2215300" cy="4677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8153BD-B797-4F7C-861D-34DCBBBB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511" y="1198771"/>
            <a:ext cx="2237693" cy="46779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D37198-6DB4-435C-96B8-10F4C1D2CEF3}"/>
              </a:ext>
            </a:extLst>
          </p:cNvPr>
          <p:cNvSpPr txBox="1"/>
          <p:nvPr/>
        </p:nvSpPr>
        <p:spPr>
          <a:xfrm>
            <a:off x="6713795" y="2891815"/>
            <a:ext cx="5011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평가와 간략한 정보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상세 페이지로 전환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6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37198-6DB4-435C-96B8-10F4C1D2CEF3}"/>
              </a:ext>
            </a:extLst>
          </p:cNvPr>
          <p:cNvSpPr txBox="1"/>
          <p:nvPr/>
        </p:nvSpPr>
        <p:spPr>
          <a:xfrm>
            <a:off x="5961599" y="2778695"/>
            <a:ext cx="5011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상세 페이지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위치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평점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06EA760E-A092-438E-927A-EBCB5D60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689" y="1237847"/>
            <a:ext cx="2215300" cy="4599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A54644-9A27-4775-89A6-BF9BF82B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00022"/>
            <a:ext cx="4953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37198-6DB4-435C-96B8-10F4C1D2CEF3}"/>
              </a:ext>
            </a:extLst>
          </p:cNvPr>
          <p:cNvSpPr txBox="1"/>
          <p:nvPr/>
        </p:nvSpPr>
        <p:spPr>
          <a:xfrm>
            <a:off x="6579394" y="2691356"/>
            <a:ext cx="50114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추천 페이지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위치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이름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추천과 금지 구분을 위한 파라미터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565DE27-4C8F-4718-8B52-9FA65570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803" y="1224797"/>
            <a:ext cx="2190651" cy="4625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3C69567-8810-4F43-A1B4-DE84DED9D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9532" y="1224799"/>
            <a:ext cx="2227868" cy="4625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364A7A-EC88-4ABB-997A-1459DB835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449" y="4544194"/>
            <a:ext cx="49244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365259" y="239471"/>
            <a:ext cx="27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37198-6DB4-435C-96B8-10F4C1D2CEF3}"/>
              </a:ext>
            </a:extLst>
          </p:cNvPr>
          <p:cNvSpPr txBox="1"/>
          <p:nvPr/>
        </p:nvSpPr>
        <p:spPr>
          <a:xfrm>
            <a:off x="6389945" y="2876020"/>
            <a:ext cx="5011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평가 페이지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별점과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간단한 평가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D4C1F7D-F69B-4009-B02A-A6ACD3AC7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2874" y="1224797"/>
            <a:ext cx="2227870" cy="46258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8A0121-E9FD-4794-A1CA-78CF8CD22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24" y="4724897"/>
            <a:ext cx="4933950" cy="361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686A6E-D199-42B9-A567-B227FB3A6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449" y="5090954"/>
            <a:ext cx="4924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B603DC17-43B4-455E-A58D-FBE12D8A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174" y="274839"/>
            <a:ext cx="2070391" cy="111392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34C498-390E-481F-8F91-A6BBB2AE6E8D}"/>
              </a:ext>
            </a:extLst>
          </p:cNvPr>
          <p:cNvCxnSpPr>
            <a:cxnSpLocks/>
          </p:cNvCxnSpPr>
          <p:nvPr/>
        </p:nvCxnSpPr>
        <p:spPr>
          <a:xfrm>
            <a:off x="428098" y="1228725"/>
            <a:ext cx="514877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7C30E-987E-4EA6-A6E4-EB264B46684C}"/>
              </a:ext>
            </a:extLst>
          </p:cNvPr>
          <p:cNvSpPr txBox="1"/>
          <p:nvPr/>
        </p:nvSpPr>
        <p:spPr>
          <a:xfrm>
            <a:off x="2104498" y="1981839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pic>
        <p:nvPicPr>
          <p:cNvPr id="34" name="Object 10">
            <a:extLst>
              <a:ext uri="{FF2B5EF4-FFF2-40B4-BE49-F238E27FC236}">
                <a16:creationId xmlns:a16="http://schemas.microsoft.com/office/drawing/2014/main" id="{7BBD9F49-E622-4398-B8CC-D49EF64F2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230" y="1763202"/>
            <a:ext cx="1162515" cy="1158904"/>
          </a:xfrm>
          <a:prstGeom prst="rect">
            <a:avLst/>
          </a:prstGeom>
        </p:spPr>
      </p:pic>
      <p:pic>
        <p:nvPicPr>
          <p:cNvPr id="36" name="Object 15">
            <a:extLst>
              <a:ext uri="{FF2B5EF4-FFF2-40B4-BE49-F238E27FC236}">
                <a16:creationId xmlns:a16="http://schemas.microsoft.com/office/drawing/2014/main" id="{82AEC01E-0EA5-4F91-AED7-01B8AF587D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624" y="3220810"/>
            <a:ext cx="1230498" cy="1091132"/>
          </a:xfrm>
          <a:prstGeom prst="rect">
            <a:avLst/>
          </a:prstGeom>
        </p:spPr>
      </p:pic>
      <p:pic>
        <p:nvPicPr>
          <p:cNvPr id="42" name="Object 20">
            <a:extLst>
              <a:ext uri="{FF2B5EF4-FFF2-40B4-BE49-F238E27FC236}">
                <a16:creationId xmlns:a16="http://schemas.microsoft.com/office/drawing/2014/main" id="{EDD45A03-737F-4546-9111-B50AB6E412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3790" y="4610646"/>
            <a:ext cx="1299393" cy="1075014"/>
          </a:xfrm>
          <a:prstGeom prst="rect">
            <a:avLst/>
          </a:prstGeom>
        </p:spPr>
      </p:pic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903B4C5-4857-4488-B988-123FD1685B1A}"/>
              </a:ext>
            </a:extLst>
          </p:cNvPr>
          <p:cNvSpPr/>
          <p:nvPr/>
        </p:nvSpPr>
        <p:spPr>
          <a:xfrm>
            <a:off x="6973351" y="0"/>
            <a:ext cx="4943475" cy="6858000"/>
          </a:xfrm>
          <a:prstGeom prst="parallelogram">
            <a:avLst>
              <a:gd name="adj" fmla="val 344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493C5-0D5D-426D-BABE-2E505B14B650}"/>
              </a:ext>
            </a:extLst>
          </p:cNvPr>
          <p:cNvSpPr txBox="1"/>
          <p:nvPr/>
        </p:nvSpPr>
        <p:spPr>
          <a:xfrm>
            <a:off x="2104498" y="2509206"/>
            <a:ext cx="399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동기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F75E51-DEF2-46B5-B88D-E752F5E53BFF}"/>
              </a:ext>
            </a:extLst>
          </p:cNvPr>
          <p:cNvSpPr txBox="1"/>
          <p:nvPr/>
        </p:nvSpPr>
        <p:spPr>
          <a:xfrm>
            <a:off x="2104498" y="3360416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구현 방향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84209F-790B-4300-B394-48C98F818BA1}"/>
              </a:ext>
            </a:extLst>
          </p:cNvPr>
          <p:cNvSpPr txBox="1"/>
          <p:nvPr/>
        </p:nvSpPr>
        <p:spPr>
          <a:xfrm>
            <a:off x="2104498" y="4777873"/>
            <a:ext cx="399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17448E-5882-48D5-AF90-0208081A748B}"/>
              </a:ext>
            </a:extLst>
          </p:cNvPr>
          <p:cNvSpPr txBox="1"/>
          <p:nvPr/>
        </p:nvSpPr>
        <p:spPr>
          <a:xfrm>
            <a:off x="2104498" y="3883554"/>
            <a:ext cx="399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2491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708220" y="206655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6D199D-9DDA-41BA-BC80-F6CABC29C45A}"/>
              </a:ext>
            </a:extLst>
          </p:cNvPr>
          <p:cNvSpPr txBox="1"/>
          <p:nvPr/>
        </p:nvSpPr>
        <p:spPr>
          <a:xfrm>
            <a:off x="466725" y="1846306"/>
            <a:ext cx="65793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400" b="0" i="0" dirty="0">
              <a:solidFill>
                <a:schemeClr val="bg2">
                  <a:lumMod val="50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ko-KR" altLang="en-US" sz="2400" b="0" i="0" dirty="0">
              <a:solidFill>
                <a:schemeClr val="bg2">
                  <a:lumMod val="50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F27BA-98F9-491B-9D5C-57A6234C2C12}"/>
              </a:ext>
            </a:extLst>
          </p:cNvPr>
          <p:cNvSpPr txBox="1"/>
          <p:nvPr/>
        </p:nvSpPr>
        <p:spPr>
          <a:xfrm>
            <a:off x="6292778" y="3339005"/>
            <a:ext cx="5011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퍼스널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모빌리티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(Personal Mobility)</a:t>
            </a: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개인용 이동수단 산업의 발전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전동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전동 스케이트 보드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EB6BA-A3AE-4B40-928D-3105CF89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6" y="1051636"/>
            <a:ext cx="7048500" cy="1924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D2C19-1201-41BE-A888-72A408C7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42" y="3146353"/>
            <a:ext cx="4001061" cy="2874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D705D1-98E3-4170-8BF6-1A078CA8E5AB}"/>
              </a:ext>
            </a:extLst>
          </p:cNvPr>
          <p:cNvSpPr txBox="1"/>
          <p:nvPr/>
        </p:nvSpPr>
        <p:spPr>
          <a:xfrm>
            <a:off x="6292778" y="5056730"/>
            <a:ext cx="5011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문제로 관련 법안이 생기는 등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사회적으로 문제 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7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708220" y="206655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F27BA-98F9-491B-9D5C-57A6234C2C12}"/>
              </a:ext>
            </a:extLst>
          </p:cNvPr>
          <p:cNvSpPr txBox="1"/>
          <p:nvPr/>
        </p:nvSpPr>
        <p:spPr>
          <a:xfrm>
            <a:off x="1755632" y="2273676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반납자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04643-C6D6-4D89-8B06-34A8D2CFDB4D}"/>
              </a:ext>
            </a:extLst>
          </p:cNvPr>
          <p:cNvSpPr/>
          <p:nvPr/>
        </p:nvSpPr>
        <p:spPr>
          <a:xfrm>
            <a:off x="1755632" y="1464411"/>
            <a:ext cx="2580698" cy="4616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원인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B937A-9DA4-4307-BAE6-D47D05BD209C}"/>
              </a:ext>
            </a:extLst>
          </p:cNvPr>
          <p:cNvSpPr txBox="1"/>
          <p:nvPr/>
        </p:nvSpPr>
        <p:spPr>
          <a:xfrm>
            <a:off x="1755632" y="3682965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전동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업체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B0702-327D-4BC0-8C98-DB56C2C56F6B}"/>
              </a:ext>
            </a:extLst>
          </p:cNvPr>
          <p:cNvSpPr txBox="1"/>
          <p:nvPr/>
        </p:nvSpPr>
        <p:spPr>
          <a:xfrm>
            <a:off x="1755632" y="2855210"/>
            <a:ext cx="5011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단축을 위한 방치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수와 정보 미흡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FA232-07B4-4AB9-B235-C9D578A1DF2A}"/>
              </a:ext>
            </a:extLst>
          </p:cNvPr>
          <p:cNvSpPr txBox="1"/>
          <p:nvPr/>
        </p:nvSpPr>
        <p:spPr>
          <a:xfrm>
            <a:off x="1755632" y="4264499"/>
            <a:ext cx="5011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실질적인 주차 금지 구역 파악이 어려움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E7C92-3284-466F-9A97-98FB28E91807}"/>
              </a:ext>
            </a:extLst>
          </p:cNvPr>
          <p:cNvSpPr txBox="1"/>
          <p:nvPr/>
        </p:nvSpPr>
        <p:spPr>
          <a:xfrm>
            <a:off x="1755632" y="4873146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주차장 제공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93C7EC-75A2-4C9F-8C40-C46D1551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14" y="1325765"/>
            <a:ext cx="2907367" cy="44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708220" y="206655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F27BA-98F9-491B-9D5C-57A6234C2C12}"/>
              </a:ext>
            </a:extLst>
          </p:cNvPr>
          <p:cNvSpPr txBox="1"/>
          <p:nvPr/>
        </p:nvSpPr>
        <p:spPr>
          <a:xfrm>
            <a:off x="950119" y="2252921"/>
            <a:ext cx="501147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퍼스널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모빌리티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편의성을 해치지 않고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보행자의 통행이나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업체에 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실질적으로 도움이 되는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91667-CD89-486E-8251-F3B78A4EB176}"/>
              </a:ext>
            </a:extLst>
          </p:cNvPr>
          <p:cNvSpPr txBox="1"/>
          <p:nvPr/>
        </p:nvSpPr>
        <p:spPr>
          <a:xfrm>
            <a:off x="855919" y="1422029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킥보드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주차장 제공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8142A-73D5-4D97-96CA-2E895A4B2D6E}"/>
              </a:ext>
            </a:extLst>
          </p:cNvPr>
          <p:cNvSpPr txBox="1"/>
          <p:nvPr/>
        </p:nvSpPr>
        <p:spPr>
          <a:xfrm>
            <a:off x="950118" y="4604924"/>
            <a:ext cx="5011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공간적인 데이터 수집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3246BA-4D4C-4643-A7EF-6CE1BDA4818C}"/>
              </a:ext>
            </a:extLst>
          </p:cNvPr>
          <p:cNvSpPr txBox="1"/>
          <p:nvPr/>
        </p:nvSpPr>
        <p:spPr>
          <a:xfrm>
            <a:off x="950118" y="3860607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기반 데이터 수집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나무, 실외이(가) 표시된 사진&#10;&#10;자동 생성된 설명">
            <a:extLst>
              <a:ext uri="{FF2B5EF4-FFF2-40B4-BE49-F238E27FC236}">
                <a16:creationId xmlns:a16="http://schemas.microsoft.com/office/drawing/2014/main" id="{7B595C74-5EAE-41A4-805A-8A5CF845B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1839"/>
            <a:ext cx="4762500" cy="3571875"/>
          </a:xfrm>
          <a:prstGeom prst="rect">
            <a:avLst/>
          </a:prstGeom>
        </p:spPr>
      </p:pic>
      <p:pic>
        <p:nvPicPr>
          <p:cNvPr id="20" name="그림 19" descr="텍스트, 실외, 파란색이(가) 표시된 사진&#10;&#10;자동 생성된 설명">
            <a:extLst>
              <a:ext uri="{FF2B5EF4-FFF2-40B4-BE49-F238E27FC236}">
                <a16:creationId xmlns:a16="http://schemas.microsoft.com/office/drawing/2014/main" id="{8CE75189-5A9F-45A6-A17C-B45FD5887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98" y="1538609"/>
            <a:ext cx="5008687" cy="37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456106" y="239471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개발 방향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3FC91-51A0-4617-AFB8-0293190B3CB9}"/>
              </a:ext>
            </a:extLst>
          </p:cNvPr>
          <p:cNvSpPr txBox="1"/>
          <p:nvPr/>
        </p:nvSpPr>
        <p:spPr>
          <a:xfrm>
            <a:off x="634647" y="902673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AFD243-9ACA-4220-B85C-5256DC97B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61" y="1280899"/>
            <a:ext cx="8535678" cy="45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456106" y="239471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개발 방향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EB2E3-66A3-4796-B8BA-F7A56BB24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60" y="1645532"/>
            <a:ext cx="3038119" cy="2235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CF0E50-2BB4-4403-B32C-F6ECA7D7C3F7}"/>
              </a:ext>
            </a:extLst>
          </p:cNvPr>
          <p:cNvSpPr txBox="1"/>
          <p:nvPr/>
        </p:nvSpPr>
        <p:spPr>
          <a:xfrm>
            <a:off x="683624" y="4231643"/>
            <a:ext cx="5011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추천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이용하기 편한 주차장 추천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건물 또는 시설 관계자가 주차 금지 구역 추천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5BF41-4728-4706-BF08-F8ED53ED70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04" y="1520399"/>
            <a:ext cx="2617224" cy="23991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E4AB84-9A0C-4950-821B-D4F4E0ED1D49}"/>
              </a:ext>
            </a:extLst>
          </p:cNvPr>
          <p:cNvSpPr txBox="1"/>
          <p:nvPr/>
        </p:nvSpPr>
        <p:spPr>
          <a:xfrm>
            <a:off x="6785870" y="4252637"/>
            <a:ext cx="5011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평가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제안된 주차장의 사용성 검토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주차장과 관련된 의견 수집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3FC91-51A0-4617-AFB8-0293190B3CB9}"/>
              </a:ext>
            </a:extLst>
          </p:cNvPr>
          <p:cNvSpPr txBox="1"/>
          <p:nvPr/>
        </p:nvSpPr>
        <p:spPr>
          <a:xfrm>
            <a:off x="634647" y="902673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0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456106" y="239471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개발 방향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0E50-2BB4-4403-B32C-F6ECA7D7C3F7}"/>
              </a:ext>
            </a:extLst>
          </p:cNvPr>
          <p:cNvSpPr txBox="1"/>
          <p:nvPr/>
        </p:nvSpPr>
        <p:spPr>
          <a:xfrm>
            <a:off x="855920" y="4216780"/>
            <a:ext cx="5011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제안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 기반으로 분석한 주차장 제공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주차장의 평가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 등 관련 정보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4AB84-9A0C-4950-821B-D4F4E0ED1D49}"/>
              </a:ext>
            </a:extLst>
          </p:cNvPr>
          <p:cNvSpPr txBox="1"/>
          <p:nvPr/>
        </p:nvSpPr>
        <p:spPr>
          <a:xfrm>
            <a:off x="6389945" y="4231642"/>
            <a:ext cx="5011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주차장 제공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추천한 주차장과 관련 정보를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이용하기 쉽게 가공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건물, 실외, 벽돌이(가) 표시된 사진&#10;&#10;자동 생성된 설명">
            <a:extLst>
              <a:ext uri="{FF2B5EF4-FFF2-40B4-BE49-F238E27FC236}">
                <a16:creationId xmlns:a16="http://schemas.microsoft.com/office/drawing/2014/main" id="{CFCA7F3A-9D1A-47CA-8751-345AB13143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52" y="1748897"/>
            <a:ext cx="2621904" cy="2083324"/>
          </a:xfrm>
          <a:prstGeom prst="rect">
            <a:avLst/>
          </a:prstGeom>
        </p:spPr>
      </p:pic>
      <p:pic>
        <p:nvPicPr>
          <p:cNvPr id="6" name="그림 5" descr="텍스트, 전자기기, 목재의, 컴퓨터이(가) 표시된 사진&#10;&#10;자동 생성된 설명">
            <a:extLst>
              <a:ext uri="{FF2B5EF4-FFF2-40B4-BE49-F238E27FC236}">
                <a16:creationId xmlns:a16="http://schemas.microsoft.com/office/drawing/2014/main" id="{E2A6D30A-D3D0-43AA-8157-E5210E34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/>
          <a:stretch/>
        </p:blipFill>
        <p:spPr>
          <a:xfrm>
            <a:off x="6851859" y="1750707"/>
            <a:ext cx="2911164" cy="2083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DF2616-A663-488B-946E-A7495BAF59F9}"/>
              </a:ext>
            </a:extLst>
          </p:cNvPr>
          <p:cNvSpPr txBox="1"/>
          <p:nvPr/>
        </p:nvSpPr>
        <p:spPr>
          <a:xfrm>
            <a:off x="634647" y="902673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49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FDCE87-3DB9-4D95-B89C-B63E7E7F3679}"/>
              </a:ext>
            </a:extLst>
          </p:cNvPr>
          <p:cNvSpPr txBox="1"/>
          <p:nvPr/>
        </p:nvSpPr>
        <p:spPr>
          <a:xfrm>
            <a:off x="-456106" y="239471"/>
            <a:ext cx="35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개발 방향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165AA-24A8-44F8-A50C-D3588310D8B2}"/>
              </a:ext>
            </a:extLst>
          </p:cNvPr>
          <p:cNvCxnSpPr>
            <a:cxnSpLocks/>
          </p:cNvCxnSpPr>
          <p:nvPr/>
        </p:nvCxnSpPr>
        <p:spPr>
          <a:xfrm>
            <a:off x="332324" y="608803"/>
            <a:ext cx="112585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E0EA9-2196-49C3-B2BF-2A7ADFB64D54}"/>
              </a:ext>
            </a:extLst>
          </p:cNvPr>
          <p:cNvCxnSpPr>
            <a:cxnSpLocks/>
          </p:cNvCxnSpPr>
          <p:nvPr/>
        </p:nvCxnSpPr>
        <p:spPr>
          <a:xfrm>
            <a:off x="466725" y="6466678"/>
            <a:ext cx="1080135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20D99-5322-402E-A89D-AF65E400C958}"/>
              </a:ext>
            </a:extLst>
          </p:cNvPr>
          <p:cNvSpPr txBox="1"/>
          <p:nvPr/>
        </p:nvSpPr>
        <p:spPr>
          <a:xfrm>
            <a:off x="11401425" y="6282012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972092-146E-4423-AE84-6DC891BA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712411"/>
            <a:ext cx="8620125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1D8F62-B055-455B-AC58-601E1BCF9A48}"/>
              </a:ext>
            </a:extLst>
          </p:cNvPr>
          <p:cNvSpPr txBox="1"/>
          <p:nvPr/>
        </p:nvSpPr>
        <p:spPr>
          <a:xfrm>
            <a:off x="634647" y="902673"/>
            <a:ext cx="501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일정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55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354</Words>
  <Application>Microsoft Office PowerPoint</Application>
  <PresentationFormat>와이드스크린</PresentationFormat>
  <Paragraphs>113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나눔스퀘어_ac Light</vt:lpstr>
      <vt:lpstr>돋움</vt:lpstr>
      <vt:lpstr>맑은 고딕</vt:lpstr>
      <vt:lpstr>나눔스퀘어_ac Bold</vt:lpstr>
      <vt:lpstr>나눔스퀘어_ac</vt:lpstr>
      <vt:lpstr>Arial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김은해</dc:creator>
  <cp:lastModifiedBy>김은해</cp:lastModifiedBy>
  <cp:revision>31</cp:revision>
  <dcterms:created xsi:type="dcterms:W3CDTF">2020-11-18T12:13:07Z</dcterms:created>
  <dcterms:modified xsi:type="dcterms:W3CDTF">2021-10-03T20:32:15Z</dcterms:modified>
</cp:coreProperties>
</file>